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av" ContentType="audio/wav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9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2" r:id="rId12"/>
    <p:sldId id="270" r:id="rId13"/>
    <p:sldId id="273" r:id="rId14"/>
    <p:sldId id="274" r:id="rId15"/>
    <p:sldId id="271" r:id="rId16"/>
    <p:sldId id="262" r:id="rId17"/>
    <p:sldId id="26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89FB6"/>
    <a:srgbClr val="ACB2C4"/>
    <a:srgbClr val="CC9900"/>
    <a:srgbClr val="BFC4D2"/>
    <a:srgbClr val="5A637C"/>
    <a:srgbClr val="FFB500"/>
    <a:srgbClr val="313643"/>
    <a:srgbClr val="C0C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093" autoAdjust="0"/>
  </p:normalViewPr>
  <p:slideViewPr>
    <p:cSldViewPr snapToGrid="0">
      <p:cViewPr varScale="1">
        <p:scale>
          <a:sx n="63" d="100"/>
          <a:sy n="63" d="100"/>
        </p:scale>
        <p:origin x="-23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-35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0EDC9-05A3-4705-A2F6-7BE389B442EA}" type="datetimeFigureOut">
              <a:rPr lang="en-US" smtClean="0"/>
              <a:pPr/>
              <a:t>12/16/15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40C9-ABC2-463F-B601-AD7C83357E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74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EFDEA-C5F0-47FC-BE20-FF9183EB37BF}" type="datetimeFigureOut">
              <a:rPr lang="en-US" smtClean="0"/>
              <a:pPr/>
              <a:t>12/16/15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A380B-64B9-43C8-8620-1F493349A9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2B265-04FC-4594-9F62-2E73DE9D8621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88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588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5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97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48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3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0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18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32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22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70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84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75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17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51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A380B-64B9-43C8-8620-1F493349A9A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nferenceNew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6" y="854"/>
            <a:ext cx="9143708" cy="685629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528" y="1867516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200" b="1">
                <a:solidFill>
                  <a:schemeClr val="accent3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5528" y="3589506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4A66F-359C-4C34-AED7-2B475318DE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chemeClr val="accent2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4A66F-359C-4C34-AED7-2B475318D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4A66F-359C-4C34-AED7-2B475318D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/>
            </a:lvl1pPr>
            <a:lvl2pPr eaLnBrk="1" latinLnBrk="0" hangingPunct="1">
              <a:defRPr/>
            </a:lvl2pPr>
            <a:lvl3pPr eaLnBrk="1" latinLnBrk="0" hangingPunct="1">
              <a:buClr>
                <a:schemeClr val="accent2"/>
              </a:buClr>
              <a:defRPr/>
            </a:lvl3pPr>
            <a:lvl4pPr eaLnBrk="1" latinLnBrk="0" hangingPunct="1">
              <a:buClr>
                <a:srgbClr val="5A637C"/>
              </a:buClr>
              <a:defRPr/>
            </a:lvl4pPr>
            <a:lvl5pPr eaLnBrk="1" latinLnBrk="0" hangingPunct="1">
              <a:buClr>
                <a:schemeClr val="accent2"/>
              </a:buClr>
              <a:defRPr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4A66F-359C-4C34-AED7-2B475318DE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2400" y="37288"/>
            <a:ext cx="80772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>
              <a:defRPr>
                <a:solidFill>
                  <a:schemeClr val="accent3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ltGray">
          <a:xfrm>
            <a:off x="0" y="0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C0C5D3"/>
              </a:gs>
              <a:gs pos="12000">
                <a:srgbClr val="C0C5D3"/>
              </a:gs>
              <a:gs pos="20000">
                <a:srgbClr val="BFC4D2"/>
              </a:gs>
              <a:gs pos="100000">
                <a:srgbClr val="313643"/>
              </a:gs>
            </a:gsLst>
            <a:path path="circle">
              <a:fillToRect l="50000" t="50000" r="50000" b="50000"/>
            </a:path>
            <a:tileRect/>
          </a:gra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4A66F-359C-4C34-AED7-2B475318D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4A66F-359C-4C34-AED7-2B475318DE8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4A66F-359C-4C34-AED7-2B475318D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4A66F-359C-4C34-AED7-2B475318D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4A66F-359C-4C34-AED7-2B475318D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0"/>
            <a:ext cx="2523744" cy="894945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4A66F-359C-4C34-AED7-2B475318DE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36" y="0"/>
            <a:ext cx="2525150" cy="914400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975879"/>
            <a:ext cx="2523744" cy="20116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975879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975879"/>
            <a:ext cx="733864" cy="201168"/>
          </a:xfrm>
        </p:spPr>
        <p:txBody>
          <a:bodyPr/>
          <a:lstStyle/>
          <a:p>
            <a:fld id="{75E4A66F-359C-4C34-AED7-2B475318D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C0C5D3"/>
              </a:gs>
              <a:gs pos="5000">
                <a:srgbClr val="C0C5D3"/>
              </a:gs>
              <a:gs pos="10000">
                <a:srgbClr val="989FB6"/>
              </a:gs>
              <a:gs pos="100000">
                <a:srgbClr val="313643"/>
              </a:gs>
            </a:gsLst>
            <a:path path="circle">
              <a:fillToRect l="50000" t="50000" r="50000" b="50000"/>
            </a:path>
            <a:tileRect/>
          </a:gra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1" y="914400"/>
            <a:ext cx="9143999" cy="59436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914400"/>
            <a:ext cx="9144000" cy="45720"/>
          </a:xfrm>
          <a:prstGeom prst="rect">
            <a:avLst/>
          </a:prstGeom>
          <a:solidFill>
            <a:schemeClr val="accent2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37288"/>
            <a:ext cx="80772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1"/>
            <a:ext cx="8229600" cy="525780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rgbClr val="BFC4D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rgbClr val="BFC4D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rgbClr val="BFC4D2"/>
                </a:solidFill>
              </a:defRPr>
            </a:lvl1pPr>
            <a:extLst/>
          </a:lstStyle>
          <a:p>
            <a:fld id="{75E4A66F-359C-4C34-AED7-2B475318DE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uwcrest_web_sm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32086" y="32084"/>
            <a:ext cx="579830" cy="8515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chemeClr val="accent3"/>
          </a:solidFill>
          <a:effectLst/>
          <a:latin typeface="Verdana" pitchFamily="34" charset="0"/>
          <a:ea typeface="Verdana" pitchFamily="34" charset="0"/>
          <a:cs typeface="Verdana" pitchFamily="34" charset="0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2"/>
        </a:buClr>
        <a:buSzPct val="80000"/>
        <a:buFont typeface="Wingdings 2"/>
        <a:buChar char=""/>
        <a:defRPr kumimoji="0"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rgbClr val="5A637C"/>
        </a:buClr>
        <a:buSzPct val="90000"/>
        <a:buFont typeface="Wingdings"/>
        <a:buChar char=""/>
        <a:defRPr kumimoji="0"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Arial"/>
        <a:buChar char="▪"/>
        <a:defRPr kumimoji="0"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rgbClr val="5A637C"/>
        </a:buClr>
        <a:buFont typeface="Arial"/>
        <a:buChar char="▪"/>
        <a:defRPr kumimoji="0"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2"/>
        </a:buClr>
        <a:buFont typeface="Wingdings 3"/>
        <a:buChar char=""/>
        <a:defRPr kumimoji="0" lang="en-US" sz="2000" kern="1200" smtClean="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4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4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4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4.png"/><Relationship Id="rId1" Type="http://schemas.microsoft.com/office/2007/relationships/media" Target="../media/media13.wav"/><Relationship Id="rId2" Type="http://schemas.openxmlformats.org/officeDocument/2006/relationships/audio" Target="../media/media1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Relationship Id="rId6" Type="http://schemas.openxmlformats.org/officeDocument/2006/relationships/image" Target="../media/image18.PNG"/><Relationship Id="rId7" Type="http://schemas.openxmlformats.org/officeDocument/2006/relationships/image" Target="../media/image4.png"/><Relationship Id="rId1" Type="http://schemas.openxmlformats.org/officeDocument/2006/relationships/tags" Target="../tags/tag5.xml"/><Relationship Id="rId2" Type="http://schemas.microsoft.com/office/2007/relationships/media" Target="../media/media14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Relationship Id="rId6" Type="http://schemas.openxmlformats.org/officeDocument/2006/relationships/image" Target="../media/image4.png"/><Relationship Id="rId1" Type="http://schemas.openxmlformats.org/officeDocument/2006/relationships/tags" Target="../tags/tag6.xml"/><Relationship Id="rId2" Type="http://schemas.microsoft.com/office/2007/relationships/media" Target="../media/media15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1" Type="http://schemas.microsoft.com/office/2007/relationships/media" Target="../media/media16.wav"/><Relationship Id="rId2" Type="http://schemas.openxmlformats.org/officeDocument/2006/relationships/audio" Target="../media/media16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20.png"/><Relationship Id="rId6" Type="http://schemas.openxmlformats.org/officeDocument/2006/relationships/image" Target="../media/image4.png"/><Relationship Id="rId1" Type="http://schemas.microsoft.com/office/2007/relationships/media" Target="../media/media17.wav"/><Relationship Id="rId2" Type="http://schemas.openxmlformats.org/officeDocument/2006/relationships/audio" Target="../media/media17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microsoft.com/office/2007/relationships/media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1" Type="http://schemas.openxmlformats.org/officeDocument/2006/relationships/tags" Target="../tags/tag2.xml"/><Relationship Id="rId2" Type="http://schemas.microsoft.com/office/2007/relationships/media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1" Type="http://schemas.openxmlformats.org/officeDocument/2006/relationships/tags" Target="../tags/tag3.xml"/><Relationship Id="rId2" Type="http://schemas.microsoft.com/office/2007/relationships/media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4.png"/><Relationship Id="rId1" Type="http://schemas.openxmlformats.org/officeDocument/2006/relationships/tags" Target="../tags/tag4.xml"/><Relationship Id="rId2" Type="http://schemas.microsoft.com/office/2007/relationships/media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CT Attenuation Correction for PET imaging</a:t>
            </a:r>
          </a:p>
        </p:txBody>
      </p:sp>
      <p:sp>
        <p:nvSpPr>
          <p:cNvPr id="58777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John Hayes</a:t>
            </a:r>
          </a:p>
          <a:p>
            <a:r>
              <a:rPr lang="en-US" dirty="0"/>
              <a:t>Dec 16, 2015</a:t>
            </a:r>
            <a:endParaRPr lang="en-US" sz="2000" dirty="0"/>
          </a:p>
        </p:txBody>
      </p:sp>
      <p:pic>
        <p:nvPicPr>
          <p:cNvPr id="4" name="Sound 3">
            <a:hlinkClick r:id="" action="ppaction://media"/>
            <a:hlinkHover r:id="" action="ppaction://ole?verb=0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1"/>
    </mc:Choice>
    <mc:Fallback>
      <p:transition xmlns:p14="http://schemas.microsoft.com/office/powerpoint/2010/main" spd="slow" advTm="756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 for PET correction</a:t>
            </a:r>
          </a:p>
        </p:txBody>
      </p:sp>
      <p:pic>
        <p:nvPicPr>
          <p:cNvPr id="3" name="Picture 2" descr="MA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67" y="1142528"/>
            <a:ext cx="6157204" cy="55139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81001"/>
            <a:ext cx="153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Image: Abdoli et. al.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1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99"/>
    </mc:Choice>
    <mc:Fallback>
      <p:transition xmlns:p14="http://schemas.microsoft.com/office/powerpoint/2010/main" spd="slow" advTm="7849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significantly lower dose (up to 90%) while still providing the same CT number accuracy as a standard protocol scan</a:t>
            </a:r>
          </a:p>
          <a:p>
            <a:r>
              <a:rPr lang="en-US" dirty="0" smtClean="0"/>
              <a:t>Thus 511 </a:t>
            </a:r>
            <a:r>
              <a:rPr lang="en-US" dirty="0" err="1" smtClean="0"/>
              <a:t>keV</a:t>
            </a:r>
            <a:r>
              <a:rPr lang="en-US" dirty="0" smtClean="0"/>
              <a:t> attenuation maps (bilinear transformation) provided at lower dose to patient</a:t>
            </a:r>
          </a:p>
          <a:p>
            <a:endParaRPr lang="en-US" dirty="0"/>
          </a:p>
          <a:p>
            <a:r>
              <a:rPr lang="en-US" dirty="0" smtClean="0"/>
              <a:t>State of the Art: Adaptive Statistical Iterative Reconstruction (</a:t>
            </a:r>
            <a:r>
              <a:rPr lang="en-US" dirty="0" err="1" smtClean="0"/>
              <a:t>ASiR</a:t>
            </a:r>
            <a:r>
              <a:rPr lang="en-US" dirty="0" smtClean="0"/>
              <a:t>) by 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Reconstruction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0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74"/>
    </mc:Choice>
    <mc:Fallback>
      <p:transition xmlns:p14="http://schemas.microsoft.com/office/powerpoint/2010/main" spd="slow" advTm="3817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Reconstruction</a:t>
            </a:r>
          </a:p>
        </p:txBody>
      </p:sp>
      <p:pic>
        <p:nvPicPr>
          <p:cNvPr id="3" name="Picture 2" descr="CTAC_FB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" y="1390744"/>
            <a:ext cx="4584272" cy="4511505"/>
          </a:xfrm>
          <a:prstGeom prst="rect">
            <a:avLst/>
          </a:prstGeom>
        </p:spPr>
      </p:pic>
      <p:pic>
        <p:nvPicPr>
          <p:cNvPr id="5" name="Picture 4" descr="CTAC_ASI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10" y="1370593"/>
            <a:ext cx="4427116" cy="4531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3406" y="6006415"/>
            <a:ext cx="107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FBP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8748" y="6017724"/>
            <a:ext cx="2133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IR (ASiR)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81001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Image: Brady et. al.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1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20"/>
    </mc:Choice>
    <mc:Fallback>
      <p:transition xmlns:p14="http://schemas.microsoft.com/office/powerpoint/2010/main" spd="slow" advTm="4122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Thibaudeau</a:t>
            </a:r>
            <a:r>
              <a:rPr lang="en-US" dirty="0" smtClean="0"/>
              <a:t> et. al. investigated using the PET detectors for a low resolution CT-scan</a:t>
            </a:r>
          </a:p>
          <a:p>
            <a:r>
              <a:rPr lang="en-US" dirty="0" smtClean="0"/>
              <a:t>65 </a:t>
            </a:r>
            <a:r>
              <a:rPr lang="en-US" dirty="0" err="1" smtClean="0"/>
              <a:t>kVp</a:t>
            </a:r>
            <a:r>
              <a:rPr lang="en-US" dirty="0" smtClean="0"/>
              <a:t> CT and 511 </a:t>
            </a:r>
            <a:r>
              <a:rPr lang="en-US" dirty="0" err="1" smtClean="0"/>
              <a:t>keV</a:t>
            </a:r>
            <a:r>
              <a:rPr lang="en-US" dirty="0" smtClean="0"/>
              <a:t> PET concurrent </a:t>
            </a:r>
          </a:p>
          <a:p>
            <a:r>
              <a:rPr lang="en-US" dirty="0" smtClean="0"/>
              <a:t>Counts are separated using photon counting detectors (energy binning)</a:t>
            </a:r>
          </a:p>
          <a:p>
            <a:r>
              <a:rPr lang="en-US" dirty="0" smtClean="0"/>
              <a:t>Iterative reconstruction used to generate best CT image at low dose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Truly Combining PET &amp; CT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16"/>
    </mc:Choice>
    <mc:Fallback>
      <p:transition xmlns:p14="http://schemas.microsoft.com/office/powerpoint/2010/main" spd="slow" advTm="3351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174897"/>
          </a:xfrm>
        </p:spPr>
        <p:txBody>
          <a:bodyPr/>
          <a:lstStyle/>
          <a:p>
            <a:r>
              <a:rPr lang="en-US" dirty="0"/>
              <a:t>Primary benefit is for co-registration accuracy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Truly combining PET/CT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09" y="1885321"/>
            <a:ext cx="3429479" cy="4515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81001"/>
            <a:ext cx="192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Image: </a:t>
            </a:r>
            <a:r>
              <a:rPr lang="en-US" sz="1200" dirty="0" err="1" smtClean="0">
                <a:solidFill>
                  <a:schemeClr val="bg1"/>
                </a:solidFill>
              </a:rPr>
              <a:t>Thibaudeau</a:t>
            </a:r>
            <a:r>
              <a:rPr lang="en-US" sz="1200" dirty="0" smtClean="0">
                <a:solidFill>
                  <a:schemeClr val="bg1"/>
                </a:solidFill>
              </a:rPr>
              <a:t> et. al.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57200" y="2167271"/>
            <a:ext cx="5061098" cy="423353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2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rgbClr val="5A637C"/>
              </a:buClr>
              <a:buSzPct val="90000"/>
              <a:buFont typeface="Wingdings"/>
              <a:buChar char=""/>
              <a:defRPr kumimoji="0"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▪"/>
              <a:defRPr kumimoji="0"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rgbClr val="5A637C"/>
              </a:buClr>
              <a:buFont typeface="Arial"/>
              <a:buChar char="▪"/>
              <a:defRPr kumimoji="0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3"/>
              <a:buChar char=""/>
              <a:defRPr kumimoji="0" lang="en-US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Can this concept be extended?</a:t>
            </a:r>
          </a:p>
          <a:p>
            <a:pPr lvl="1"/>
            <a:r>
              <a:rPr lang="en-US" dirty="0" smtClean="0"/>
              <a:t>Combine this method with  Dual Energy CT for more accurate 511 </a:t>
            </a:r>
            <a:r>
              <a:rPr lang="en-US" dirty="0" err="1" smtClean="0"/>
              <a:t>keV</a:t>
            </a:r>
            <a:r>
              <a:rPr lang="en-US" dirty="0" smtClean="0"/>
              <a:t> map</a:t>
            </a:r>
          </a:p>
          <a:p>
            <a:pPr lvl="1"/>
            <a:r>
              <a:rPr lang="en-US" dirty="0" smtClean="0"/>
              <a:t>Can detectors discern 65 </a:t>
            </a:r>
            <a:r>
              <a:rPr lang="en-US" dirty="0" err="1" smtClean="0"/>
              <a:t>kVp</a:t>
            </a:r>
            <a:r>
              <a:rPr lang="en-US" dirty="0" smtClean="0"/>
              <a:t>, 140 </a:t>
            </a:r>
            <a:r>
              <a:rPr lang="en-US" dirty="0" err="1" smtClean="0"/>
              <a:t>kVp</a:t>
            </a:r>
            <a:r>
              <a:rPr lang="en-US" dirty="0" smtClean="0"/>
              <a:t>, and 511 </a:t>
            </a:r>
            <a:r>
              <a:rPr lang="en-US" dirty="0" err="1" smtClean="0"/>
              <a:t>keV</a:t>
            </a:r>
            <a:r>
              <a:rPr lang="en-US" dirty="0" smtClean="0"/>
              <a:t>??</a:t>
            </a:r>
          </a:p>
          <a:p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6711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54"/>
    </mc:Choice>
    <mc:Fallback>
      <p:transition xmlns:p14="http://schemas.microsoft.com/office/powerpoint/2010/main" spd="slow" advTm="630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L 0.25347 -0.0817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4" y="-409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534246"/>
          </a:xfrm>
        </p:spPr>
        <p:txBody>
          <a:bodyPr>
            <a:normAutofit/>
          </a:bodyPr>
          <a:lstStyle/>
          <a:p>
            <a:r>
              <a:rPr lang="en-US" dirty="0"/>
              <a:t>CT-based AC is preferred method for 511 </a:t>
            </a:r>
            <a:r>
              <a:rPr lang="en-US" dirty="0" err="1"/>
              <a:t>keV</a:t>
            </a:r>
            <a:r>
              <a:rPr lang="en-US" dirty="0"/>
              <a:t> attenuation map</a:t>
            </a:r>
          </a:p>
          <a:p>
            <a:r>
              <a:rPr lang="en-US" dirty="0"/>
              <a:t>Dual Energy CT provides more accurate map than bilinear transformation method</a:t>
            </a:r>
          </a:p>
          <a:p>
            <a:r>
              <a:rPr lang="en-US" dirty="0"/>
              <a:t>Metal artifact reduction is simple and fast way to recover PET tracer data near metal objects</a:t>
            </a:r>
          </a:p>
          <a:p>
            <a:r>
              <a:rPr lang="en-US" dirty="0"/>
              <a:t>Iterative </a:t>
            </a:r>
            <a:r>
              <a:rPr lang="en-US" dirty="0" smtClean="0"/>
              <a:t>reconstruction reduces dose</a:t>
            </a:r>
          </a:p>
          <a:p>
            <a:r>
              <a:rPr lang="en-US" dirty="0" smtClean="0"/>
              <a:t>Photon counting detectors may lead to the best co-registration and attenuation correction in PET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644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98"/>
    </mc:Choice>
    <mc:Fallback>
      <p:transition xmlns:p14="http://schemas.microsoft.com/office/powerpoint/2010/main" spd="slow" advTm="4489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6" y="1164805"/>
            <a:ext cx="7983064" cy="4953691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47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9"/>
    </mc:Choice>
    <mc:Fallback>
      <p:transition xmlns:p14="http://schemas.microsoft.com/office/powerpoint/2010/main" spd="slow" advTm="520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457200" y="1270130"/>
            <a:ext cx="8229600" cy="525780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rgbClr val="CC9900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rgbClr val="5A637C"/>
              </a:buClr>
              <a:buSzPct val="90000"/>
              <a:buFont typeface="Wingdings"/>
              <a:buChar char=""/>
              <a:defRPr kumimoji="0"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rgbClr val="FFB500"/>
              </a:buClr>
              <a:buFont typeface="Arial"/>
              <a:buChar char="▪"/>
              <a:defRPr kumimoji="0"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rgbClr val="5A637C"/>
              </a:buClr>
              <a:buFont typeface="Arial"/>
              <a:buChar char="▪"/>
              <a:defRPr kumimoji="0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rgbClr val="FFB500"/>
              </a:buClr>
              <a:buFont typeface="Wingdings 3"/>
              <a:buChar char=""/>
              <a:defRPr kumimoji="0" lang="en-US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>
              <a:buFont typeface="Arial" charset="0"/>
              <a:buNone/>
            </a:pPr>
            <a:r>
              <a:rPr lang="en-US" altLang="zh-CN" sz="3600" dirty="0" smtClean="0">
                <a:ea typeface="宋体" pitchFamily="2" charset="-122"/>
              </a:rPr>
              <a:t>Thank You</a:t>
            </a:r>
          </a:p>
          <a:p>
            <a:pPr algn="ctr">
              <a:buFont typeface="Arial" charset="0"/>
              <a:buNone/>
            </a:pPr>
            <a:endParaRPr lang="en-US" altLang="zh-CN" sz="3600" dirty="0" smtClean="0">
              <a:ea typeface="宋体" pitchFamily="2" charset="-122"/>
            </a:endParaRPr>
          </a:p>
          <a:p>
            <a:pPr algn="ctr">
              <a:buFont typeface="Arial" charset="0"/>
              <a:buNone/>
            </a:pPr>
            <a:endParaRPr lang="en-US" altLang="zh-CN" sz="3600" dirty="0" smtClean="0">
              <a:ea typeface="宋体" pitchFamily="2" charset="-122"/>
            </a:endParaRPr>
          </a:p>
          <a:p>
            <a:pPr algn="ctr">
              <a:buFont typeface="Arial" charset="0"/>
              <a:buNone/>
            </a:pPr>
            <a:endParaRPr lang="en-US" altLang="zh-CN" sz="3600" dirty="0" smtClean="0">
              <a:ea typeface="宋体" pitchFamily="2" charset="-122"/>
            </a:endParaRPr>
          </a:p>
          <a:p>
            <a:pPr algn="ctr">
              <a:buFont typeface="Arial" charset="0"/>
              <a:buNone/>
            </a:pPr>
            <a:endParaRPr lang="en-US" altLang="zh-CN" sz="3600" dirty="0" smtClean="0">
              <a:ea typeface="宋体" pitchFamily="2" charset="-122"/>
            </a:endParaRPr>
          </a:p>
          <a:p>
            <a:pPr algn="ctr">
              <a:buFont typeface="Arial" charset="0"/>
              <a:buNone/>
            </a:pPr>
            <a:endParaRPr lang="en-US" altLang="zh-CN" sz="3600" dirty="0" smtClean="0">
              <a:ea typeface="宋体" pitchFamily="2" charset="-122"/>
            </a:endParaRPr>
          </a:p>
          <a:p>
            <a:pPr algn="ctr">
              <a:buFont typeface="Arial" charset="0"/>
              <a:buNone/>
            </a:pPr>
            <a:endParaRPr lang="en-US" altLang="zh-CN" sz="3600" dirty="0" smtClean="0">
              <a:ea typeface="宋体" pitchFamily="2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438400" y="2296448"/>
            <a:ext cx="4267200" cy="2714625"/>
            <a:chOff x="2438400" y="2169319"/>
            <a:chExt cx="4267200" cy="2714625"/>
          </a:xfrm>
        </p:grpSpPr>
        <p:grpSp>
          <p:nvGrpSpPr>
            <p:cNvPr id="6" name="Group 5"/>
            <p:cNvGrpSpPr/>
            <p:nvPr/>
          </p:nvGrpSpPr>
          <p:grpSpPr>
            <a:xfrm>
              <a:off x="2438400" y="2169319"/>
              <a:ext cx="4267200" cy="2714625"/>
              <a:chOff x="2438400" y="2169319"/>
              <a:chExt cx="4267200" cy="2714625"/>
            </a:xfrm>
          </p:grpSpPr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438400" y="2169319"/>
                <a:ext cx="4267200" cy="2714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4800546" y="4533896"/>
                <a:ext cx="69096" cy="192844"/>
                <a:chOff x="4679578" y="4369854"/>
                <a:chExt cx="66254" cy="287870"/>
              </a:xfrm>
            </p:grpSpPr>
            <p:sp>
              <p:nvSpPr>
                <p:cNvPr id="10" name="TextBox 6"/>
                <p:cNvSpPr txBox="1"/>
                <p:nvPr/>
              </p:nvSpPr>
              <p:spPr>
                <a:xfrm>
                  <a:off x="4679578" y="4369854"/>
                  <a:ext cx="50005" cy="1692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500" dirty="0" smtClean="0">
                      <a:solidFill>
                        <a:schemeClr val="tx1"/>
                      </a:solidFill>
                    </a:rPr>
                    <a:t>e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" name="Straight Connector 10"/>
                <p:cNvCxnSpPr/>
                <p:nvPr/>
              </p:nvCxnSpPr>
              <p:spPr>
                <a:xfrm rot="16200000" flipH="1">
                  <a:off x="4676536" y="4562713"/>
                  <a:ext cx="87395" cy="119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rot="16200000" flipH="1">
                  <a:off x="4705351" y="4619625"/>
                  <a:ext cx="52387" cy="2381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>
                  <a:off x="4682728" y="4620815"/>
                  <a:ext cx="54769" cy="190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4722020" y="4525671"/>
                  <a:ext cx="23812" cy="582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rot="5400000">
                  <a:off x="4678453" y="4542941"/>
                  <a:ext cx="54981" cy="226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" name="Straight Connector 6"/>
            <p:cNvCxnSpPr/>
            <p:nvPr/>
          </p:nvCxnSpPr>
          <p:spPr>
            <a:xfrm>
              <a:off x="4869660" y="4610101"/>
              <a:ext cx="119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9"/>
    </mc:Choice>
    <mc:Fallback>
      <p:transition xmlns:p14="http://schemas.microsoft.com/office/powerpoint/2010/main" spd="slow" advTm="204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Motivation for attenuation correction (AC)</a:t>
            </a:r>
          </a:p>
          <a:p>
            <a:r>
              <a:rPr lang="en-US"/>
              <a:t>Current best practice: CT-based AC</a:t>
            </a:r>
          </a:p>
          <a:p>
            <a:r>
              <a:rPr lang="en-US"/>
              <a:t>Advanced techniques</a:t>
            </a:r>
          </a:p>
          <a:p>
            <a:pPr lvl="1"/>
            <a:r>
              <a:rPr lang="en-US"/>
              <a:t>Dual Energy</a:t>
            </a:r>
          </a:p>
          <a:p>
            <a:pPr lvl="1"/>
            <a:r>
              <a:rPr lang="en-US"/>
              <a:t>Metal Artifact Reduction</a:t>
            </a:r>
          </a:p>
          <a:p>
            <a:pPr lvl="1"/>
            <a:r>
              <a:rPr lang="en-US"/>
              <a:t>Interative Reconstruction</a:t>
            </a:r>
          </a:p>
          <a:p>
            <a:pPr lvl="1"/>
            <a:r>
              <a:rPr lang="en-US"/>
              <a:t>Photon Counting Detectors</a:t>
            </a:r>
          </a:p>
          <a:p>
            <a:r>
              <a:rPr lang="en-US"/>
              <a:t>Conclusion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62"/>
    </mc:Choice>
    <mc:Fallback>
      <p:transition xmlns:p14="http://schemas.microsoft.com/office/powerpoint/2010/main" spd="slow" advTm="2736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91" y="1256089"/>
            <a:ext cx="6525536" cy="464884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399" y="37288"/>
            <a:ext cx="8406809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Motivation: Attenuation Correction (AC)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90437" y="6100873"/>
            <a:ext cx="96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dirty="0" smtClean="0">
                <a:solidFill>
                  <a:schemeClr val="bg1"/>
                </a:solidFill>
              </a:rPr>
              <a:t>ith AC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2196" y="6102570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dirty="0" smtClean="0">
                <a:solidFill>
                  <a:schemeClr val="bg1"/>
                </a:solidFill>
              </a:rPr>
              <a:t>ithout AC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1001"/>
            <a:ext cx="3010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Image: R. Schmitz, A. </a:t>
            </a:r>
            <a:r>
              <a:rPr lang="en-US" sz="1200" dirty="0" err="1" smtClean="0">
                <a:solidFill>
                  <a:schemeClr val="bg1"/>
                </a:solidFill>
              </a:rPr>
              <a:t>Alessio</a:t>
            </a:r>
            <a:r>
              <a:rPr lang="en-US" sz="1200" dirty="0" smtClean="0">
                <a:solidFill>
                  <a:schemeClr val="bg1"/>
                </a:solidFill>
              </a:rPr>
              <a:t>, P. </a:t>
            </a:r>
            <a:r>
              <a:rPr lang="en-US" sz="1200" dirty="0" err="1" smtClean="0">
                <a:solidFill>
                  <a:schemeClr val="bg1"/>
                </a:solidFill>
              </a:rPr>
              <a:t>Kinahan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0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29"/>
    </mc:Choice>
    <mc:Fallback>
      <p:transition xmlns:p14="http://schemas.microsoft.com/office/powerpoint/2010/main" spd="slow" advTm="3612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ice_w_wo_AC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0" b="8240"/>
          <a:stretch>
            <a:fillRect/>
          </a:stretch>
        </p:blipFill>
        <p:spPr>
          <a:xfrm>
            <a:off x="840195" y="3164455"/>
            <a:ext cx="4560813" cy="291385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 necessary regardless of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0831" y="1168116"/>
            <a:ext cx="38596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non-AC underestimates activity concentration in image by up to 20%</a:t>
            </a:r>
          </a:p>
        </p:txBody>
      </p:sp>
      <p:pic>
        <p:nvPicPr>
          <p:cNvPr id="7" name="Picture 6" descr="mice_profi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257300"/>
            <a:ext cx="2999788" cy="20684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81001"/>
            <a:ext cx="1390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Images:  Ali et. al.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94"/>
    </mc:Choice>
    <mc:Fallback>
      <p:transition xmlns:p14="http://schemas.microsoft.com/office/powerpoint/2010/main" spd="slow" advTm="299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6412" y="3990842"/>
            <a:ext cx="8229600" cy="1099833"/>
          </a:xfrm>
        </p:spPr>
        <p:txBody>
          <a:bodyPr>
            <a:normAutofit/>
          </a:bodyPr>
          <a:lstStyle/>
          <a:p>
            <a:r>
              <a:rPr lang="en-US"/>
              <a:t>CT-based AC preferred</a:t>
            </a:r>
          </a:p>
          <a:p>
            <a:pPr marL="118872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CT-based AC</a:t>
            </a:r>
          </a:p>
        </p:txBody>
      </p:sp>
      <p:pic>
        <p:nvPicPr>
          <p:cNvPr id="5" name="Picture 4" descr="mice_CTAC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/>
          <a:stretch/>
        </p:blipFill>
        <p:spPr>
          <a:xfrm>
            <a:off x="282207" y="1088410"/>
            <a:ext cx="8660214" cy="2681362"/>
          </a:xfrm>
          <a:prstGeom prst="rect">
            <a:avLst/>
          </a:prstGeom>
        </p:spPr>
      </p:pic>
      <p:pic>
        <p:nvPicPr>
          <p:cNvPr id="6" name="Picture 5" descr="mice_CTAConl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7" y="1160122"/>
            <a:ext cx="2772971" cy="2577888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387867" y="2026886"/>
            <a:ext cx="8229600" cy="2205825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2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rgbClr val="5A637C"/>
              </a:buClr>
              <a:buSzPct val="90000"/>
              <a:buFont typeface="Wingdings"/>
              <a:buChar char=""/>
              <a:defRPr kumimoji="0"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▪"/>
              <a:defRPr kumimoji="0"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rgbClr val="5A637C"/>
              </a:buClr>
              <a:buFont typeface="Arial"/>
              <a:buChar char="▪"/>
              <a:defRPr kumimoji="0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3"/>
              <a:buChar char=""/>
              <a:defRPr kumimoji="0" lang="en-US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/>
              <a:t>Higher spatial resolution</a:t>
            </a:r>
          </a:p>
          <a:p>
            <a:r>
              <a:rPr lang="en-US"/>
              <a:t>Less noise</a:t>
            </a:r>
          </a:p>
          <a:p>
            <a:r>
              <a:rPr lang="en-US"/>
              <a:t>Less time than PET transmission image</a:t>
            </a:r>
          </a:p>
          <a:p>
            <a:endParaRPr lang="en-US"/>
          </a:p>
          <a:p>
            <a:pPr marL="118872" indent="0">
              <a:buFont typeface="Wingdings 2"/>
              <a:buNone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81001"/>
            <a:ext cx="1390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Images:  Ali et. al.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627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03"/>
    </mc:Choice>
    <mc:Fallback>
      <p:transition xmlns:p14="http://schemas.microsoft.com/office/powerpoint/2010/main" spd="slow" advTm="5480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3452E-6 4.9641E-6 L 0.64753 -0.00602 " pathEditMode="relative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0583 " pathEditMode="relative" ptsTypes="AA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uiExpand="1" build="p"/>
      <p:bldP spid="7" grpI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981143"/>
          </a:xfrm>
        </p:spPr>
        <p:txBody>
          <a:bodyPr/>
          <a:lstStyle/>
          <a:p>
            <a:r>
              <a:rPr lang="en-US"/>
              <a:t>Single energy CT image, e.g. 120 kVp</a:t>
            </a:r>
          </a:p>
          <a:p>
            <a:r>
              <a:rPr lang="en-US"/>
              <a:t>Hounsfield units (HU) converted to μ at 511 keV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practice</a:t>
            </a:r>
          </a:p>
        </p:txBody>
      </p:sp>
      <p:pic>
        <p:nvPicPr>
          <p:cNvPr id="4" name="Picture 3" descr="mu_HU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01" y="2514897"/>
            <a:ext cx="4568220" cy="3403575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08024" y="2706305"/>
            <a:ext cx="3704130" cy="4307902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2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rgbClr val="5A637C"/>
              </a:buClr>
              <a:buSzPct val="90000"/>
              <a:buFont typeface="Wingdings"/>
              <a:buChar char=""/>
              <a:defRPr kumimoji="0"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▪"/>
              <a:defRPr kumimoji="0"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rgbClr val="5A637C"/>
              </a:buClr>
              <a:buFont typeface="Arial"/>
              <a:buChar char="▪"/>
              <a:defRPr kumimoji="0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3"/>
              <a:buChar char=""/>
              <a:defRPr kumimoji="0" lang="en-US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/>
              <a:t>But only based on two materials</a:t>
            </a:r>
          </a:p>
          <a:p>
            <a:r>
              <a:rPr lang="en-US"/>
              <a:t>Not a 1-to-1 HU to mu correlation</a:t>
            </a:r>
          </a:p>
          <a:p>
            <a:r>
              <a:rPr lang="en-US"/>
              <a:t>Artifacts from</a:t>
            </a:r>
          </a:p>
          <a:p>
            <a:pPr lvl="1"/>
            <a:r>
              <a:rPr lang="en-US"/>
              <a:t>contrast agent</a:t>
            </a:r>
          </a:p>
          <a:p>
            <a:pPr lvl="1"/>
            <a:r>
              <a:rPr lang="en-US"/>
              <a:t>metal implants</a:t>
            </a:r>
          </a:p>
          <a:p>
            <a:pPr lvl="1"/>
            <a:r>
              <a:rPr lang="en-US"/>
              <a:t>motion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8144" y="5885484"/>
            <a:ext cx="332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Bilinear transformation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3111" y="6581001"/>
            <a:ext cx="3010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Image: R. Schmitz, A. </a:t>
            </a:r>
            <a:r>
              <a:rPr lang="en-US" sz="1200" dirty="0" err="1" smtClean="0">
                <a:solidFill>
                  <a:schemeClr val="bg1"/>
                </a:solidFill>
              </a:rPr>
              <a:t>Alessio</a:t>
            </a:r>
            <a:r>
              <a:rPr lang="en-US" sz="1200" dirty="0" smtClean="0">
                <a:solidFill>
                  <a:schemeClr val="bg1"/>
                </a:solidFill>
              </a:rPr>
              <a:t>, P. </a:t>
            </a:r>
            <a:r>
              <a:rPr lang="en-US" sz="1200" dirty="0" err="1" smtClean="0">
                <a:solidFill>
                  <a:schemeClr val="bg1"/>
                </a:solidFill>
              </a:rPr>
              <a:t>Kinahan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659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94"/>
    </mc:Choice>
    <mc:Fallback>
      <p:transition xmlns:p14="http://schemas.microsoft.com/office/powerpoint/2010/main" spd="slow" advTm="665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ECT_umap.png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" b="924"/>
          <a:stretch/>
        </p:blipFill>
        <p:spPr>
          <a:xfrm>
            <a:off x="3729160" y="1874876"/>
            <a:ext cx="5288117" cy="413154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Dual Energy CT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07235" y="1114000"/>
            <a:ext cx="8118649" cy="2896998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2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rgbClr val="5A637C"/>
              </a:buClr>
              <a:buSzPct val="90000"/>
              <a:buFont typeface="Wingdings"/>
              <a:buChar char=""/>
              <a:defRPr kumimoji="0"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▪"/>
              <a:defRPr kumimoji="0"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rgbClr val="5A637C"/>
              </a:buClr>
              <a:buFont typeface="Arial"/>
              <a:buChar char="▪"/>
              <a:defRPr kumimoji="0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3"/>
              <a:buChar char=""/>
              <a:defRPr kumimoji="0" lang="en-US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/>
              <a:t>80 kVp and 140 kVp CT scans aquired simultaneously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78216" y="2173410"/>
            <a:ext cx="3511416" cy="468459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2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rgbClr val="5A637C"/>
              </a:buClr>
              <a:buSzPct val="90000"/>
              <a:buFont typeface="Wingdings"/>
              <a:buChar char=""/>
              <a:defRPr kumimoji="0" sz="2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▪"/>
              <a:defRPr kumimoji="0" sz="2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rgbClr val="5A637C"/>
              </a:buClr>
              <a:buFont typeface="Arial"/>
              <a:buChar char="▪"/>
              <a:defRPr kumimoji="0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3"/>
              <a:buChar char=""/>
              <a:defRPr kumimoji="0" lang="en-US"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Recon yields monochromatic attenuation images</a:t>
            </a:r>
          </a:p>
          <a:p>
            <a:r>
              <a:rPr lang="en-US" dirty="0" smtClean="0"/>
              <a:t>Virtual 511 </a:t>
            </a:r>
            <a:r>
              <a:rPr lang="en-US" dirty="0" err="1"/>
              <a:t>keV</a:t>
            </a:r>
            <a:r>
              <a:rPr lang="en-US" dirty="0"/>
              <a:t> attenuation  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81001"/>
            <a:ext cx="1339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Image: Xia et. al.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688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70"/>
    </mc:Choice>
    <mc:Fallback>
      <p:transition xmlns:p14="http://schemas.microsoft.com/office/powerpoint/2010/main" spd="slow" advTm="5907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TAC_P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00" y="1874486"/>
            <a:ext cx="6320368" cy="4268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Dual Energy CT</a:t>
            </a:r>
          </a:p>
        </p:txBody>
      </p:sp>
      <p:pic>
        <p:nvPicPr>
          <p:cNvPr id="3" name="Content Placeholder 3" descr="DECT_umap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" b="924"/>
          <a:stretch/>
        </p:blipFill>
        <p:spPr>
          <a:xfrm>
            <a:off x="3628370" y="1874876"/>
            <a:ext cx="5288117" cy="4131543"/>
          </a:xfrm>
          <a:prstGeom prst="rect">
            <a:avLst/>
          </a:prstGeom>
        </p:spPr>
      </p:pic>
      <p:pic>
        <p:nvPicPr>
          <p:cNvPr id="4" name="Content Placeholder 3" descr="DECT_umap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" b="924"/>
          <a:stretch/>
        </p:blipFill>
        <p:spPr>
          <a:xfrm>
            <a:off x="290187" y="1148878"/>
            <a:ext cx="2207316" cy="1724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81001"/>
            <a:ext cx="1416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Images: Xia et. al.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182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18"/>
    </mc:Choice>
    <mc:Fallback>
      <p:transition xmlns:p14="http://schemas.microsoft.com/office/powerpoint/2010/main" spd="slow" advTm="2871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807E-6 -4.9641E-6 L -0.54172 -0.30299 " pathEditMode="relative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1"/>
            <a:ext cx="4501574" cy="5257800"/>
          </a:xfrm>
        </p:spPr>
        <p:txBody>
          <a:bodyPr/>
          <a:lstStyle/>
          <a:p>
            <a:r>
              <a:rPr lang="en-US"/>
              <a:t>Basic form: CT sinogram correction based on segmenting out metal objects and filling in interpolated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Metal Artifact Reduction (MAR)</a:t>
            </a:r>
          </a:p>
        </p:txBody>
      </p:sp>
      <p:pic>
        <p:nvPicPr>
          <p:cNvPr id="4" name="Picture 3" descr="MAR_al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99" y="1068256"/>
            <a:ext cx="3665739" cy="56284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81001"/>
            <a:ext cx="153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Image: Abdoli et. al.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3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26"/>
    </mc:Choice>
    <mc:Fallback>
      <p:transition xmlns:p14="http://schemas.microsoft.com/office/powerpoint/2010/main" spd="slow" advTm="5372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4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1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6|9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7|6.2|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TgroupConference">
  <a:themeElements>
    <a:clrScheme name="Wisc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7D9C1"/>
      </a:accent1>
      <a:accent2>
        <a:srgbClr val="B70101"/>
      </a:accent2>
      <a:accent3>
        <a:srgbClr val="CACCBD"/>
      </a:accent3>
      <a:accent4>
        <a:srgbClr val="FF00FF"/>
      </a:accent4>
      <a:accent5>
        <a:srgbClr val="00FFFF"/>
      </a:accent5>
      <a:accent6>
        <a:srgbClr val="00FF00"/>
      </a:accent6>
      <a:hlink>
        <a:srgbClr val="BBE0E3"/>
      </a:hlink>
      <a:folHlink>
        <a:srgbClr val="3333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CTgroupConference</Template>
  <TotalTime>500</TotalTime>
  <Words>513</Words>
  <Application>Microsoft Macintosh PowerPoint</Application>
  <PresentationFormat>On-screen Show (4:3)</PresentationFormat>
  <Paragraphs>98</Paragraphs>
  <Slides>17</Slides>
  <Notes>17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CTgroupConference</vt:lpstr>
      <vt:lpstr>CT Attenuation Correction for PET imaging</vt:lpstr>
      <vt:lpstr>Outline</vt:lpstr>
      <vt:lpstr>Motivation: Attenuation Correction (AC)</vt:lpstr>
      <vt:lpstr>AC necessary regardless of size</vt:lpstr>
      <vt:lpstr>CT-based AC</vt:lpstr>
      <vt:lpstr>Current practice</vt:lpstr>
      <vt:lpstr>Dual Energy CT</vt:lpstr>
      <vt:lpstr>Dual Energy CT</vt:lpstr>
      <vt:lpstr>Metal Artifact Reduction (MAR)</vt:lpstr>
      <vt:lpstr>MAR for PET correction</vt:lpstr>
      <vt:lpstr>Iterative Reconstruction</vt:lpstr>
      <vt:lpstr>Iterative Reconstruction</vt:lpstr>
      <vt:lpstr>Truly Combining PET &amp; CT</vt:lpstr>
      <vt:lpstr>Truly combining PET/CT 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jwgarrett</dc:creator>
  <cp:lastModifiedBy>John Hayes</cp:lastModifiedBy>
  <cp:revision>47</cp:revision>
  <dcterms:created xsi:type="dcterms:W3CDTF">2011-07-26T20:41:58Z</dcterms:created>
  <dcterms:modified xsi:type="dcterms:W3CDTF">2015-12-16T18:25:39Z</dcterms:modified>
</cp:coreProperties>
</file>